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08" r:id="rId3"/>
    <p:sldId id="395" r:id="rId4"/>
    <p:sldId id="404" r:id="rId5"/>
    <p:sldId id="405" r:id="rId6"/>
    <p:sldId id="418" r:id="rId7"/>
    <p:sldId id="406" r:id="rId8"/>
    <p:sldId id="407" r:id="rId9"/>
    <p:sldId id="408" r:id="rId10"/>
    <p:sldId id="413" r:id="rId11"/>
    <p:sldId id="414" r:id="rId12"/>
    <p:sldId id="396" r:id="rId13"/>
    <p:sldId id="410" r:id="rId14"/>
    <p:sldId id="398" r:id="rId15"/>
    <p:sldId id="411" r:id="rId16"/>
    <p:sldId id="419" r:id="rId17"/>
    <p:sldId id="399" r:id="rId18"/>
    <p:sldId id="400" r:id="rId19"/>
    <p:sldId id="412" r:id="rId20"/>
    <p:sldId id="371" r:id="rId21"/>
    <p:sldId id="420" r:id="rId22"/>
    <p:sldId id="348" r:id="rId23"/>
    <p:sldId id="351" r:id="rId24"/>
    <p:sldId id="416" r:id="rId25"/>
    <p:sldId id="349" r:id="rId26"/>
    <p:sldId id="332" r:id="rId27"/>
  </p:sldIdLst>
  <p:sldSz cx="9144000" cy="6858000" type="screen4x3"/>
  <p:notesSz cx="6735763" cy="98663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ijl, gemiddeld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1" autoAdjust="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2614C-A7EA-43F7-9D11-DE6928291BA9}" type="datetimeFigureOut">
              <a:rPr lang="nl-BE" smtClean="0"/>
              <a:t>23/04/2019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54927-4EC1-4C95-9453-ECCCB9C298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274248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920D9-EB6F-4853-B165-93B3FC6BE9C8}" type="datetimeFigureOut">
              <a:rPr lang="nl-BE" smtClean="0"/>
              <a:t>23/04/2019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5EFC0-3CC2-4399-983A-937B7BD6663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48804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19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22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24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25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26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EFC0-3CC2-4399-983A-937B7BD6663A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081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1D93-FE3E-48EA-8A98-53CCF7EE63C7}" type="datetime1">
              <a:rPr lang="nl-BE" smtClean="0"/>
              <a:t>23/04/2019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6026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97FE-6555-42DA-AE59-C27B35FC8CB7}" type="datetime1">
              <a:rPr lang="nl-BE" smtClean="0"/>
              <a:t>23/04/2019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077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F5A-0049-41EF-853F-CEFE271D43FC}" type="datetime1">
              <a:rPr lang="nl-BE" smtClean="0"/>
              <a:t>23/04/2019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7339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13FDC-0BB1-45E7-84B3-B2CBCF97B66A}" type="datetime1">
              <a:rPr lang="nl-BE" smtClean="0"/>
              <a:t>23/04/2019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0277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F4D1F-D691-4A25-BD3A-45406AB651CF}" type="datetime1">
              <a:rPr lang="nl-BE" smtClean="0"/>
              <a:t>23/04/2019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946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D4AF-EFCC-46A8-9942-ABE6449D6121}" type="datetime1">
              <a:rPr lang="nl-BE" smtClean="0"/>
              <a:t>23/04/2019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210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60144-9711-410B-95E7-A4ED1A0D305D}" type="datetime1">
              <a:rPr lang="nl-BE" smtClean="0"/>
              <a:t>23/04/2019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5999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FF1F-21D8-4844-82EB-576BB8B1F667}" type="datetime1">
              <a:rPr lang="nl-BE" smtClean="0"/>
              <a:t>23/04/2019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888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3D0D-25BE-4DA8-85A3-78EE63900F14}" type="datetime1">
              <a:rPr lang="nl-BE" smtClean="0"/>
              <a:t>23/04/2019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9923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42F6-1D4D-40FF-9648-8B026D71508F}" type="datetime1">
              <a:rPr lang="nl-BE" smtClean="0"/>
              <a:t>23/04/2019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263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2DC8-E0DE-4D49-923D-91A288B5BB93}" type="datetime1">
              <a:rPr lang="nl-BE" smtClean="0"/>
              <a:t>23/04/2019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569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A95E9-7C89-4704-907E-7CAD8656F0CC}" type="datetime1">
              <a:rPr lang="nl-BE" smtClean="0"/>
              <a:t>23/04/2019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/>
              <a:t>Woonoverleg Roosdaal 1 april 2019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5E730-C2DA-4A76-909F-48DFD95C4D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0799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wonenvlaanderen.be/grond-en-pandenbeleid/bindend-sociaal-objectief-welke-opdracht-heeft-uw-gemeente-inzake-het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Woonoverleg Roosdaal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>
                <a:solidFill>
                  <a:schemeClr val="tx1"/>
                </a:solidFill>
              </a:rPr>
              <a:t>maandag 1 april 2019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/>
              <a:t>Woonoverleg Roosdaal 1 april 2019</a:t>
            </a:r>
          </a:p>
        </p:txBody>
      </p:sp>
      <p:pic>
        <p:nvPicPr>
          <p:cNvPr id="12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1</a:t>
            </a:fld>
            <a:endParaRPr lang="nl-BE"/>
          </a:p>
        </p:txBody>
      </p:sp>
      <p:pic>
        <p:nvPicPr>
          <p:cNvPr id="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9125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5565"/>
            <a:ext cx="8229600" cy="1143000"/>
          </a:xfrm>
          <a:noFill/>
        </p:spPr>
        <p:txBody>
          <a:bodyPr>
            <a:normAutofit fontScale="90000"/>
          </a:bodyPr>
          <a:lstStyle/>
          <a:p>
            <a:r>
              <a:rPr lang="nl-BE" dirty="0"/>
              <a:t>SHM </a:t>
            </a:r>
            <a:r>
              <a:rPr lang="nl-BE" dirty="0" err="1"/>
              <a:t>Providentia</a:t>
            </a:r>
            <a:r>
              <a:rPr lang="nl-BE" dirty="0"/>
              <a:t>: bescheiden woonaanbod en versnelde toewijzing 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45768" y="2388021"/>
            <a:ext cx="8229600" cy="3705275"/>
          </a:xfrm>
        </p:spPr>
        <p:txBody>
          <a:bodyPr>
            <a:normAutofit lnSpcReduction="10000"/>
          </a:bodyPr>
          <a:lstStyle/>
          <a:p>
            <a:r>
              <a:rPr lang="nl-BE" sz="2200" b="1" u="sng" dirty="0">
                <a:solidFill>
                  <a:prstClr val="black"/>
                </a:solidFill>
              </a:rPr>
              <a:t>Gemeente en SHM bescheiden woonaanbod realiseren</a:t>
            </a:r>
          </a:p>
          <a:p>
            <a:pPr lvl="2"/>
            <a:endParaRPr lang="nl-BE" sz="1600" dirty="0">
              <a:solidFill>
                <a:srgbClr val="FF0000"/>
              </a:solidFill>
            </a:endParaRPr>
          </a:p>
          <a:p>
            <a:pPr marL="742950"/>
            <a:r>
              <a:rPr lang="nl-BE" sz="2100" dirty="0">
                <a:solidFill>
                  <a:prstClr val="black"/>
                </a:solidFill>
              </a:rPr>
              <a:t>Hoe staat </a:t>
            </a:r>
            <a:r>
              <a:rPr lang="nl-BE" sz="2100" dirty="0" err="1">
                <a:solidFill>
                  <a:prstClr val="black"/>
                </a:solidFill>
              </a:rPr>
              <a:t>Providentia</a:t>
            </a:r>
            <a:r>
              <a:rPr lang="nl-BE" sz="2100" dirty="0">
                <a:solidFill>
                  <a:prstClr val="black"/>
                </a:solidFill>
              </a:rPr>
              <a:t> tegenover het realiseren van een bescheiden woonaanbod?</a:t>
            </a:r>
          </a:p>
          <a:p>
            <a:pPr marL="400050"/>
            <a:r>
              <a:rPr lang="nl-BE" sz="2100" dirty="0">
                <a:solidFill>
                  <a:prstClr val="black"/>
                </a:solidFill>
              </a:rPr>
              <a:t>	Zou de maatschappij een principieel akkoord aangaan om 	huurwoningen te realiseren op een bepaalde locatie.</a:t>
            </a:r>
          </a:p>
          <a:p>
            <a:pPr marL="400050"/>
            <a:r>
              <a:rPr lang="nl-BE" sz="2100" dirty="0">
                <a:solidFill>
                  <a:prstClr val="black"/>
                </a:solidFill>
              </a:rPr>
              <a:t>	Dit ter informatie voor de subsidieaanvraag.</a:t>
            </a:r>
          </a:p>
          <a:p>
            <a:pPr marL="400050"/>
            <a:r>
              <a:rPr lang="nl-BE" sz="2100" b="1" u="sng" dirty="0">
                <a:solidFill>
                  <a:prstClr val="black"/>
                </a:solidFill>
              </a:rPr>
              <a:t>Versnelde toewijzing:</a:t>
            </a:r>
          </a:p>
          <a:p>
            <a:pPr marL="857250" lvl="1"/>
            <a:r>
              <a:rPr lang="nl-BE" sz="2100" dirty="0">
                <a:solidFill>
                  <a:prstClr val="black"/>
                </a:solidFill>
              </a:rPr>
              <a:t>Kan dit?</a:t>
            </a:r>
          </a:p>
          <a:p>
            <a:pPr marL="857250" lvl="1"/>
            <a:r>
              <a:rPr lang="nl-BE" sz="2100" dirty="0">
                <a:solidFill>
                  <a:prstClr val="black"/>
                </a:solidFill>
              </a:rPr>
              <a:t>Aantal</a:t>
            </a:r>
          </a:p>
          <a:p>
            <a:pPr marL="857250" lvl="1"/>
            <a:r>
              <a:rPr lang="nl-BE" sz="2100" dirty="0">
                <a:solidFill>
                  <a:prstClr val="black"/>
                </a:solidFill>
              </a:rPr>
              <a:t>Hoe werken jullie?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10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510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32725"/>
            <a:ext cx="8229600" cy="1143000"/>
          </a:xfrm>
          <a:noFill/>
        </p:spPr>
        <p:txBody>
          <a:bodyPr>
            <a:normAutofit fontScale="90000"/>
          </a:bodyPr>
          <a:lstStyle/>
          <a:p>
            <a:r>
              <a:rPr lang="nl-BE" dirty="0"/>
              <a:t>SHM </a:t>
            </a:r>
            <a:r>
              <a:rPr lang="nl-BE" dirty="0" err="1"/>
              <a:t>Providentia</a:t>
            </a:r>
            <a:r>
              <a:rPr lang="nl-BE" dirty="0"/>
              <a:t>:  verhuren buiten het sociaal huurstelsel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57200" y="2388021"/>
            <a:ext cx="8229600" cy="3705275"/>
          </a:xfrm>
        </p:spPr>
        <p:txBody>
          <a:bodyPr>
            <a:normAutofit/>
          </a:bodyPr>
          <a:lstStyle/>
          <a:p>
            <a:pPr marL="457200" lvl="1" indent="0" eaLnBrk="0" fontAlgn="base" hangingPunct="0">
              <a:spcAft>
                <a:spcPct val="0"/>
              </a:spcAft>
              <a:buNone/>
              <a:defRPr/>
            </a:pPr>
            <a:endParaRPr lang="nl-BE" sz="3200" dirty="0">
              <a:solidFill>
                <a:prstClr val="black"/>
              </a:solidFill>
            </a:endParaRPr>
          </a:p>
          <a:p>
            <a:r>
              <a:rPr lang="nl-BE" dirty="0"/>
              <a:t>Is er nog ruimte om woningen buiten het sociaal huurstelsel te verhuren (1%)?</a:t>
            </a:r>
          </a:p>
          <a:p>
            <a:endParaRPr lang="nl-BE" dirty="0"/>
          </a:p>
          <a:p>
            <a:pPr marL="0" indent="0">
              <a:buNone/>
            </a:pPr>
            <a:endParaRPr lang="nl-BE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  <a:defRPr/>
            </a:pPr>
            <a:endParaRPr lang="nl-BE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11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199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 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3200400" lvl="7" indent="0">
              <a:buNone/>
            </a:pPr>
            <a:r>
              <a:rPr lang="nl-BE" altLang="nl-BE" sz="4000" dirty="0"/>
              <a:t>SVK </a:t>
            </a:r>
            <a:r>
              <a:rPr lang="nl-BE" altLang="nl-BE" sz="4000" dirty="0" err="1"/>
              <a:t>Webra</a:t>
            </a:r>
            <a:r>
              <a:rPr lang="nl-BE" altLang="nl-BE" sz="4000" dirty="0"/>
              <a:t> </a:t>
            </a:r>
          </a:p>
          <a:p>
            <a:pPr lvl="0"/>
            <a:endParaRPr lang="nl-BE" altLang="nl-BE" dirty="0"/>
          </a:p>
          <a:p>
            <a:pPr lvl="0"/>
            <a:endParaRPr lang="nl-BE" altLang="nl-BE" dirty="0"/>
          </a:p>
          <a:p>
            <a:pPr lvl="0"/>
            <a:endParaRPr lang="nl-BE" altLang="nl-BE" dirty="0"/>
          </a:p>
          <a:p>
            <a:pPr lvl="0"/>
            <a:endParaRPr lang="nl-BE" altLang="nl-BE" dirty="0"/>
          </a:p>
          <a:p>
            <a:pPr lvl="0"/>
            <a:endParaRPr lang="nl-BE" alt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pPr/>
              <a:t>12</a:t>
            </a:fld>
            <a:endParaRPr lang="nl-BE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pic>
        <p:nvPicPr>
          <p:cNvPr id="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374961"/>
              </p:ext>
            </p:extLst>
          </p:nvPr>
        </p:nvGraphicFramePr>
        <p:xfrm>
          <a:off x="860422" y="2060848"/>
          <a:ext cx="7351008" cy="3928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9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150">
                <a:tc>
                  <a:txBody>
                    <a:bodyPr/>
                    <a:lstStyle/>
                    <a:p>
                      <a:pPr algn="l"/>
                      <a:endParaRPr lang="nl-B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1600" baseline="0" dirty="0"/>
                        <a:t>Oktober 2018</a:t>
                      </a:r>
                      <a:endParaRPr lang="nl-B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1600" dirty="0"/>
                        <a:t>Maart 2019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008">
                <a:tc>
                  <a:txBody>
                    <a:bodyPr/>
                    <a:lstStyle/>
                    <a:p>
                      <a:pPr algn="l"/>
                      <a:r>
                        <a:rPr lang="nl-BE" sz="1800" dirty="0"/>
                        <a:t>Kandidaten</a:t>
                      </a:r>
                      <a:r>
                        <a:rPr lang="nl-BE" sz="1800" baseline="0" dirty="0"/>
                        <a:t> gedomicilieerd in  Roosdaal</a:t>
                      </a:r>
                      <a:endParaRPr lang="nl-B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553">
                <a:tc>
                  <a:txBody>
                    <a:bodyPr/>
                    <a:lstStyle/>
                    <a:p>
                      <a:pPr algn="l"/>
                      <a:r>
                        <a:rPr lang="nl-BE" sz="1800" dirty="0"/>
                        <a:t>Kandidaten gedomicilieerd</a:t>
                      </a:r>
                      <a:r>
                        <a:rPr lang="nl-BE" sz="1800" baseline="0" dirty="0"/>
                        <a:t> werkingsgebied </a:t>
                      </a:r>
                      <a:r>
                        <a:rPr lang="nl-BE" sz="1800" baseline="0" dirty="0" err="1"/>
                        <a:t>Webra</a:t>
                      </a:r>
                      <a:endParaRPr lang="nl-B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553">
                <a:tc>
                  <a:txBody>
                    <a:bodyPr/>
                    <a:lstStyle/>
                    <a:p>
                      <a:pPr algn="l"/>
                      <a:r>
                        <a:rPr lang="nl-BE" sz="1800" dirty="0"/>
                        <a:t>Kandidaten</a:t>
                      </a:r>
                      <a:r>
                        <a:rPr lang="nl-BE" sz="1800" baseline="0" dirty="0"/>
                        <a:t> Vlaams Gewest (buiten werkingsgebied)</a:t>
                      </a:r>
                      <a:endParaRPr lang="nl-B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736">
                <a:tc>
                  <a:txBody>
                    <a:bodyPr/>
                    <a:lstStyle/>
                    <a:p>
                      <a:pPr algn="l"/>
                      <a:r>
                        <a:rPr lang="nl-BE" sz="1800" dirty="0"/>
                        <a:t>Kandidaten</a:t>
                      </a:r>
                      <a:r>
                        <a:rPr lang="nl-BE" sz="1800" baseline="0" dirty="0"/>
                        <a:t> uit het Brussels Gewest</a:t>
                      </a:r>
                      <a:endParaRPr lang="nl-B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736">
                <a:tc>
                  <a:txBody>
                    <a:bodyPr/>
                    <a:lstStyle/>
                    <a:p>
                      <a:pPr algn="l"/>
                      <a:r>
                        <a:rPr lang="nl-BE" sz="1800" dirty="0"/>
                        <a:t>Kandidaten uit het Waals Gewest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553">
                <a:tc>
                  <a:txBody>
                    <a:bodyPr/>
                    <a:lstStyle/>
                    <a:p>
                      <a:pPr algn="l"/>
                      <a:r>
                        <a:rPr lang="nl-BE" sz="1800" b="1" dirty="0"/>
                        <a:t>TOTAAL aantal kandidaten (Roosdaal</a:t>
                      </a:r>
                      <a:r>
                        <a:rPr lang="nl-BE" sz="1800" b="1" baseline="0" dirty="0"/>
                        <a:t> </a:t>
                      </a:r>
                      <a:r>
                        <a:rPr lang="nl-BE" sz="1800" b="1" dirty="0"/>
                        <a:t> als woonplaats</a:t>
                      </a:r>
                      <a:r>
                        <a:rPr lang="nl-BE" sz="1800" b="1" baseline="0" dirty="0"/>
                        <a:t> voorkeur)</a:t>
                      </a:r>
                      <a:endParaRPr lang="nl-BE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32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04" y="1117824"/>
            <a:ext cx="9001000" cy="2095152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nl-BE" dirty="0"/>
            </a:br>
            <a:r>
              <a:rPr lang="nl-BE" dirty="0"/>
              <a:t>SVK </a:t>
            </a:r>
            <a:r>
              <a:rPr lang="nl-BE" dirty="0" err="1"/>
              <a:t>Webra</a:t>
            </a:r>
            <a:br>
              <a:rPr lang="nl-BE" dirty="0"/>
            </a:br>
            <a:r>
              <a:rPr lang="nl-BE" sz="2200" dirty="0"/>
              <a:t>    </a:t>
            </a:r>
            <a:br>
              <a:rPr lang="nl-BE" dirty="0"/>
            </a:br>
            <a:r>
              <a:rPr lang="nl-BE" altLang="nl-BE" sz="3100" dirty="0">
                <a:solidFill>
                  <a:prstClr val="black"/>
                </a:solidFill>
              </a:rPr>
              <a:t>Specifiek voor kandidaten die Roosdaal als woonplaats voorkeur hebben opgegeven  (appartement en woning)</a:t>
            </a:r>
            <a:br>
              <a:rPr lang="nl-BE" altLang="nl-BE" sz="3100" dirty="0">
                <a:solidFill>
                  <a:prstClr val="black"/>
                </a:solidFill>
              </a:rPr>
            </a:br>
            <a:endParaRPr lang="nl-BE" sz="31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41030" y="2852936"/>
            <a:ext cx="6400800" cy="3145904"/>
          </a:xfrm>
        </p:spPr>
        <p:txBody>
          <a:bodyPr>
            <a:normAutofit/>
          </a:bodyPr>
          <a:lstStyle/>
          <a:p>
            <a:pPr lvl="0" algn="l">
              <a:lnSpc>
                <a:spcPct val="90000"/>
              </a:lnSpc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  <a:endParaRPr lang="nl-BE" dirty="0"/>
          </a:p>
        </p:txBody>
      </p:sp>
      <p:pic>
        <p:nvPicPr>
          <p:cNvPr id="12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13</a:t>
            </a:fld>
            <a:endParaRPr lang="nl-BE"/>
          </a:p>
        </p:txBody>
      </p:sp>
      <p:pic>
        <p:nvPicPr>
          <p:cNvPr id="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Tabel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07358"/>
              </p:ext>
            </p:extLst>
          </p:nvPr>
        </p:nvGraphicFramePr>
        <p:xfrm>
          <a:off x="107504" y="3573016"/>
          <a:ext cx="8676356" cy="1859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6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64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1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64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64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435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Domicilie</a:t>
                      </a:r>
                      <a:r>
                        <a:rPr lang="nl-BE" sz="1600" baseline="0" dirty="0"/>
                        <a:t> van de kandidaten 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600" dirty="0"/>
                        <a:t>0 </a:t>
                      </a:r>
                      <a:r>
                        <a:rPr lang="nl-BE" sz="1600" dirty="0" err="1"/>
                        <a:t>slpk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600" dirty="0"/>
                        <a:t>1</a:t>
                      </a:r>
                      <a:r>
                        <a:rPr lang="nl-BE" sz="1600" baseline="0" dirty="0"/>
                        <a:t> </a:t>
                      </a:r>
                      <a:r>
                        <a:rPr lang="nl-BE" sz="1600" baseline="0" dirty="0" err="1"/>
                        <a:t>slpk</a:t>
                      </a:r>
                      <a:r>
                        <a:rPr lang="nl-BE" sz="1600" baseline="0" dirty="0"/>
                        <a:t> 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600" dirty="0"/>
                        <a:t>2</a:t>
                      </a:r>
                      <a:r>
                        <a:rPr lang="nl-BE" sz="1600" baseline="0" dirty="0"/>
                        <a:t> </a:t>
                      </a:r>
                      <a:r>
                        <a:rPr lang="nl-BE" sz="1600" baseline="0" dirty="0" err="1"/>
                        <a:t>slpk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600" dirty="0"/>
                        <a:t>3</a:t>
                      </a:r>
                      <a:r>
                        <a:rPr lang="nl-BE" sz="1600" baseline="0" dirty="0"/>
                        <a:t> </a:t>
                      </a:r>
                      <a:r>
                        <a:rPr lang="nl-BE" sz="1600" baseline="0" dirty="0" err="1"/>
                        <a:t>slpk</a:t>
                      </a:r>
                      <a:r>
                        <a:rPr lang="nl-BE" sz="1600" baseline="0" dirty="0"/>
                        <a:t> 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600" dirty="0"/>
                        <a:t>4</a:t>
                      </a:r>
                      <a:r>
                        <a:rPr lang="nl-BE" sz="1600" baseline="0" dirty="0"/>
                        <a:t> </a:t>
                      </a:r>
                      <a:r>
                        <a:rPr lang="nl-BE" sz="1600" baseline="0" dirty="0" err="1"/>
                        <a:t>slpk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600" dirty="0"/>
                        <a:t>5 </a:t>
                      </a:r>
                      <a:r>
                        <a:rPr lang="nl-BE" sz="1600" dirty="0" err="1"/>
                        <a:t>slpk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600" dirty="0"/>
                        <a:t>6 </a:t>
                      </a:r>
                      <a:r>
                        <a:rPr lang="nl-BE" sz="1600" dirty="0" err="1"/>
                        <a:t>slpk</a:t>
                      </a:r>
                      <a:r>
                        <a:rPr lang="nl-BE" sz="1600" baseline="0" dirty="0"/>
                        <a:t> 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600" dirty="0"/>
                        <a:t>Totaal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400" b="1" dirty="0"/>
                        <a:t>Appartement</a:t>
                      </a:r>
                      <a:r>
                        <a:rPr lang="nl-BE" sz="1400" b="1" baseline="0" dirty="0"/>
                        <a:t> </a:t>
                      </a:r>
                      <a:endParaRPr lang="nl-B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278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355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1436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400" b="1" dirty="0"/>
                        <a:t>Woning</a:t>
                      </a:r>
                      <a:r>
                        <a:rPr lang="nl-BE" sz="1400" b="1" baseline="0" dirty="0"/>
                        <a:t> </a:t>
                      </a:r>
                      <a:endParaRPr lang="nl-B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226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296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dirty="0"/>
                        <a:t>1072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234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7351" y="773247"/>
            <a:ext cx="7772400" cy="2095152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nl-BE" dirty="0"/>
              <a:t>SVK </a:t>
            </a:r>
            <a:r>
              <a:rPr lang="nl-BE" dirty="0" err="1"/>
              <a:t>Webra</a:t>
            </a:r>
            <a:br>
              <a:rPr lang="nl-BE" dirty="0"/>
            </a:br>
            <a:r>
              <a:rPr lang="nl-BE" sz="2200" dirty="0"/>
              <a:t>    </a:t>
            </a:r>
            <a:br>
              <a:rPr lang="nl-BE" dirty="0"/>
            </a:br>
            <a:endParaRPr lang="nl-BE" sz="2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41030" y="2852936"/>
            <a:ext cx="6400800" cy="3145904"/>
          </a:xfrm>
        </p:spPr>
        <p:txBody>
          <a:bodyPr>
            <a:normAutofit/>
          </a:bodyPr>
          <a:lstStyle/>
          <a:p>
            <a:pPr lvl="0" algn="l">
              <a:lnSpc>
                <a:spcPct val="90000"/>
              </a:lnSpc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  <a:endParaRPr lang="nl-BE" dirty="0"/>
          </a:p>
        </p:txBody>
      </p:sp>
      <p:pic>
        <p:nvPicPr>
          <p:cNvPr id="12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14</a:t>
            </a:fld>
            <a:endParaRPr lang="nl-BE"/>
          </a:p>
        </p:txBody>
      </p:sp>
      <p:pic>
        <p:nvPicPr>
          <p:cNvPr id="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Tabel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800469"/>
              </p:ext>
            </p:extLst>
          </p:nvPr>
        </p:nvGraphicFramePr>
        <p:xfrm>
          <a:off x="251520" y="1968575"/>
          <a:ext cx="8676356" cy="402380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93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9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6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2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46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21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Straat</a:t>
                      </a:r>
                      <a:r>
                        <a:rPr lang="nl-BE" sz="1800" baseline="0" dirty="0"/>
                        <a:t> 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1</a:t>
                      </a:r>
                      <a:r>
                        <a:rPr lang="nl-BE" sz="1800" baseline="0" dirty="0"/>
                        <a:t> </a:t>
                      </a:r>
                      <a:r>
                        <a:rPr lang="nl-BE" sz="1800" baseline="0" dirty="0" err="1"/>
                        <a:t>slpk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2</a:t>
                      </a:r>
                      <a:r>
                        <a:rPr lang="nl-BE" sz="1800" baseline="0" dirty="0"/>
                        <a:t> </a:t>
                      </a:r>
                      <a:r>
                        <a:rPr lang="nl-BE" sz="1800" baseline="0" dirty="0" err="1"/>
                        <a:t>slpk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3</a:t>
                      </a:r>
                      <a:r>
                        <a:rPr lang="nl-BE" sz="1800" baseline="0" dirty="0"/>
                        <a:t> </a:t>
                      </a:r>
                      <a:r>
                        <a:rPr lang="nl-BE" sz="1800" baseline="0" dirty="0" err="1"/>
                        <a:t>slpk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baseline="0" dirty="0"/>
                        <a:t>+ 4 </a:t>
                      </a:r>
                      <a:r>
                        <a:rPr lang="nl-BE" sz="1800" baseline="0" dirty="0" err="1"/>
                        <a:t>slpk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Totaal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2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Hoogstraat</a:t>
                      </a:r>
                      <a:r>
                        <a:rPr lang="nl-BE" sz="1800" baseline="0" dirty="0"/>
                        <a:t> 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baseline="0" dirty="0"/>
                        <a:t>1 woning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8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 err="1"/>
                        <a:t>Strijtemplein</a:t>
                      </a:r>
                      <a:r>
                        <a:rPr lang="nl-BE" sz="1800" dirty="0"/>
                        <a:t> 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baseline="0" dirty="0"/>
                        <a:t>1 app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 err="1"/>
                        <a:t>Strijtemplein</a:t>
                      </a:r>
                      <a:r>
                        <a:rPr lang="nl-BE" sz="1800" dirty="0"/>
                        <a:t>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baseline="0" dirty="0"/>
                        <a:t>1 app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6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 err="1"/>
                        <a:t>Pamelse</a:t>
                      </a:r>
                      <a:r>
                        <a:rPr lang="nl-BE" sz="1800" dirty="0"/>
                        <a:t> Klei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1</a:t>
                      </a:r>
                      <a:r>
                        <a:rPr lang="nl-BE" sz="1800" baseline="0" dirty="0"/>
                        <a:t> app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2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 err="1"/>
                        <a:t>Ledebergdries</a:t>
                      </a:r>
                      <a:r>
                        <a:rPr lang="nl-BE" sz="1800" dirty="0"/>
                        <a:t>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1 woning</a:t>
                      </a:r>
                      <a:r>
                        <a:rPr lang="nl-BE" sz="1800" baseline="0" dirty="0"/>
                        <a:t> 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5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Hunselberg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1</a:t>
                      </a:r>
                      <a:r>
                        <a:rPr lang="nl-BE" sz="1800" baseline="0" dirty="0"/>
                        <a:t> woning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1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Brusselstraat</a:t>
                      </a:r>
                      <a:r>
                        <a:rPr lang="nl-BE" sz="1800" baseline="0" dirty="0"/>
                        <a:t> 19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1</a:t>
                      </a:r>
                      <a:r>
                        <a:rPr lang="nl-BE" sz="1800" baseline="0" dirty="0"/>
                        <a:t> app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1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 err="1"/>
                        <a:t>Pamelse</a:t>
                      </a:r>
                      <a:r>
                        <a:rPr lang="nl-BE" sz="1800" baseline="0" dirty="0"/>
                        <a:t> Kl</a:t>
                      </a:r>
                      <a:r>
                        <a:rPr lang="nl-BE" sz="1800" dirty="0"/>
                        <a:t>ei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1 app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1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 err="1"/>
                        <a:t>Pamelse</a:t>
                      </a:r>
                      <a:r>
                        <a:rPr lang="nl-BE" sz="1800" dirty="0"/>
                        <a:t> Klei 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1 woning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1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 err="1"/>
                        <a:t>Varing</a:t>
                      </a:r>
                      <a:r>
                        <a:rPr lang="nl-BE" sz="1800" baseline="0" dirty="0"/>
                        <a:t> 48</a:t>
                      </a: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800" dirty="0"/>
                        <a:t>1 woning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826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9491" y="1340768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nl-BE" dirty="0"/>
              <a:t>SVK Pro: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2780928"/>
            <a:ext cx="8229600" cy="3849291"/>
          </a:xfrm>
        </p:spPr>
        <p:txBody>
          <a:bodyPr>
            <a:normAutofit/>
          </a:bodyPr>
          <a:lstStyle/>
          <a:p>
            <a:pPr lvl="1"/>
            <a:r>
              <a:rPr lang="nl-BE" dirty="0"/>
              <a:t>Nieuw kader waardoor private investeerders meer gestimuleerd worden om nieuwe woningen te bouwen en aan te bieden aan </a:t>
            </a:r>
            <a:r>
              <a:rPr lang="nl-BE" dirty="0" err="1"/>
              <a:t>SVK’s</a:t>
            </a:r>
            <a:endParaRPr lang="nl-BE" dirty="0"/>
          </a:p>
          <a:p>
            <a:pPr lvl="2"/>
            <a:r>
              <a:rPr lang="nl-BE" sz="2800" dirty="0"/>
              <a:t>Toelichting SVK </a:t>
            </a:r>
            <a:r>
              <a:rPr lang="nl-BE" sz="2800" dirty="0" err="1"/>
              <a:t>Webra</a:t>
            </a:r>
            <a:endParaRPr lang="nl-BE" sz="2800" dirty="0"/>
          </a:p>
          <a:p>
            <a:pPr lvl="2"/>
            <a:r>
              <a:rPr lang="nl-BE" sz="2800" dirty="0"/>
              <a:t>Zijn er aanvragen geweest voor Roosdaal?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15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16" y="406741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725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4297" y="1117824"/>
            <a:ext cx="7772400" cy="1470025"/>
          </a:xfrm>
          <a:noFill/>
        </p:spPr>
        <p:txBody>
          <a:bodyPr/>
          <a:lstStyle/>
          <a:p>
            <a:r>
              <a:rPr lang="nl-BE" dirty="0"/>
              <a:t>BSO nulmeting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6400800" cy="2204864"/>
          </a:xfrm>
        </p:spPr>
        <p:txBody>
          <a:bodyPr>
            <a:normAutofit/>
          </a:bodyPr>
          <a:lstStyle/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  <a:endParaRPr lang="nl-BE" dirty="0"/>
          </a:p>
        </p:txBody>
      </p:sp>
      <p:pic>
        <p:nvPicPr>
          <p:cNvPr id="12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16</a:t>
            </a:fld>
            <a:endParaRPr lang="nl-BE"/>
          </a:p>
        </p:txBody>
      </p:sp>
      <p:pic>
        <p:nvPicPr>
          <p:cNvPr id="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198514"/>
              </p:ext>
            </p:extLst>
          </p:nvPr>
        </p:nvGraphicFramePr>
        <p:xfrm>
          <a:off x="1385581" y="256490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Nulmeting (2007)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SHM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SVK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2127324"/>
              </p:ext>
            </p:extLst>
          </p:nvPr>
        </p:nvGraphicFramePr>
        <p:xfrm>
          <a:off x="188436" y="4149080"/>
          <a:ext cx="883856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4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8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Objectief</a:t>
                      </a:r>
                      <a:r>
                        <a:rPr lang="nl-BE" baseline="0" dirty="0"/>
                        <a:t> 2025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Gerealiseerd</a:t>
                      </a:r>
                      <a:r>
                        <a:rPr lang="nl-BE" baseline="0" dirty="0"/>
                        <a:t> 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Gepland</a:t>
                      </a:r>
                      <a:r>
                        <a:rPr lang="nl-BE" baseline="0" dirty="0"/>
                        <a:t> 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Nog</a:t>
                      </a:r>
                      <a:r>
                        <a:rPr lang="nl-BE" baseline="0" dirty="0"/>
                        <a:t> te realiseren</a:t>
                      </a:r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/>
                        <a:t>60</a:t>
                      </a:r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446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23115"/>
            <a:ext cx="7772400" cy="2095152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nl-BE" dirty="0"/>
            </a:br>
            <a:r>
              <a:rPr lang="nl-BE" dirty="0"/>
              <a:t>Woningen OCMW en gemeente</a:t>
            </a:r>
            <a:br>
              <a:rPr lang="nl-BE" dirty="0"/>
            </a:br>
            <a:r>
              <a:rPr lang="nl-BE" sz="2200" dirty="0"/>
              <a:t>    </a:t>
            </a:r>
            <a:br>
              <a:rPr lang="nl-BE" dirty="0"/>
            </a:br>
            <a:endParaRPr lang="nl-BE" sz="2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41030" y="2852936"/>
            <a:ext cx="6400800" cy="3145904"/>
          </a:xfrm>
        </p:spPr>
        <p:txBody>
          <a:bodyPr>
            <a:normAutofit/>
          </a:bodyPr>
          <a:lstStyle/>
          <a:p>
            <a:pPr lvl="0" algn="l">
              <a:lnSpc>
                <a:spcPct val="90000"/>
              </a:lnSpc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  <a:endParaRPr lang="nl-BE" dirty="0"/>
          </a:p>
        </p:txBody>
      </p:sp>
      <p:pic>
        <p:nvPicPr>
          <p:cNvPr id="12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17</a:t>
            </a:fld>
            <a:endParaRPr lang="nl-BE"/>
          </a:p>
        </p:txBody>
      </p:sp>
      <p:pic>
        <p:nvPicPr>
          <p:cNvPr id="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Tabel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224972"/>
              </p:ext>
            </p:extLst>
          </p:nvPr>
        </p:nvGraphicFramePr>
        <p:xfrm>
          <a:off x="445768" y="2276872"/>
          <a:ext cx="8235095" cy="3627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44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2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6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2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5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18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Straat</a:t>
                      </a:r>
                      <a:r>
                        <a:rPr lang="nl-BE" sz="1400" baseline="0" dirty="0"/>
                        <a:t> 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In</a:t>
                      </a:r>
                      <a:r>
                        <a:rPr lang="nl-BE" sz="1400" baseline="0" dirty="0"/>
                        <a:t> eigendom van 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LOI</a:t>
                      </a:r>
                      <a:r>
                        <a:rPr lang="nl-BE" sz="1400" baseline="0" dirty="0"/>
                        <a:t> woning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Doorgangswoning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Gebruik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Woning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baseline="0" dirty="0" err="1"/>
                        <a:t>Kattemstraat</a:t>
                      </a:r>
                      <a:r>
                        <a:rPr lang="nl-BE" sz="1400" baseline="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baseline="0" dirty="0"/>
                        <a:t>OCMW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400" dirty="0"/>
                        <a:t>3 alleenstaande mannen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8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 err="1"/>
                        <a:t>Kappelestraat</a:t>
                      </a:r>
                      <a:r>
                        <a:rPr lang="nl-BE" sz="1400" baseline="0" dirty="0"/>
                        <a:t> 38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OCMW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1 woning</a:t>
                      </a:r>
                      <a:r>
                        <a:rPr lang="nl-BE" sz="1400" baseline="0" dirty="0"/>
                        <a:t> 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In gebruik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nl-B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 err="1"/>
                        <a:t>Kappelestraat</a:t>
                      </a:r>
                      <a:r>
                        <a:rPr lang="nl-BE" sz="1400" baseline="0" dirty="0"/>
                        <a:t> 40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OCMW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1 woning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In gebruik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nl-B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6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 err="1"/>
                        <a:t>Katemstraat</a:t>
                      </a:r>
                      <a:r>
                        <a:rPr lang="nl-BE" sz="1400" dirty="0"/>
                        <a:t> 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OCMW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400" dirty="0"/>
                        <a:t>Nog te renoveren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8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 err="1"/>
                        <a:t>Katemstraat</a:t>
                      </a:r>
                      <a:r>
                        <a:rPr lang="nl-BE" sz="1400" baseline="0" dirty="0"/>
                        <a:t> 55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OCMW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400" dirty="0"/>
                        <a:t>Nog</a:t>
                      </a:r>
                      <a:r>
                        <a:rPr lang="nl-BE" sz="1400" baseline="0" dirty="0"/>
                        <a:t> te renoveren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8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400" dirty="0"/>
                        <a:t>Oud gemeentehuis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1400" dirty="0" err="1"/>
                        <a:t>Strijtem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Gemeente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BE" sz="1400" dirty="0"/>
                        <a:t>1 app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841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60176" y="887196"/>
            <a:ext cx="7772400" cy="1470025"/>
          </a:xfrm>
        </p:spPr>
        <p:txBody>
          <a:bodyPr/>
          <a:lstStyle/>
          <a:p>
            <a:r>
              <a:rPr lang="nl-BE" dirty="0"/>
              <a:t>Voortgangstoets 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920880" cy="3505944"/>
          </a:xfrm>
        </p:spPr>
        <p:txBody>
          <a:bodyPr>
            <a:normAutofit fontScale="85000" lnSpcReduction="2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nl-BE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prstClr val="black"/>
                </a:solidFill>
              </a:rPr>
              <a:t>2-jaarlijkse voortgangstoets door Wonen-Vlaanderen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prstClr val="black"/>
                </a:solidFill>
              </a:rPr>
              <a:t>start met een meting van het sociaal woonaanbod</a:t>
            </a:r>
            <a:endParaRPr lang="nl-BE" sz="24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prstClr val="black"/>
                </a:solidFill>
              </a:rPr>
              <a:t>gerealiseerde en geplande sociaal woonaanbod op 31 december 2017 versus het sociaal woonaanbod in </a:t>
            </a:r>
            <a:r>
              <a:rPr lang="nl-NL" sz="2400" u="sng" dirty="0">
                <a:solidFill>
                  <a:prstClr val="black"/>
                </a:solidFill>
                <a:hlinkClick r:id="rId3"/>
              </a:rPr>
              <a:t>de nulmeting</a:t>
            </a:r>
            <a:endParaRPr lang="nl-BE" sz="24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prstClr val="black"/>
                </a:solidFill>
              </a:rPr>
              <a:t>inspanningen van uw gemeente  versus groeipad voor sociale huurwoningen.</a:t>
            </a:r>
            <a:endParaRPr lang="nl-BE" sz="24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prstClr val="black"/>
                </a:solidFill>
              </a:rPr>
              <a:t>Roosdaal categorie 2  </a:t>
            </a:r>
            <a:r>
              <a:rPr lang="nl-BE" sz="2400" dirty="0">
                <a:solidFill>
                  <a:prstClr val="black"/>
                </a:solidFill>
                <a:sym typeface="Wingdings"/>
              </a:rPr>
              <a:t></a:t>
            </a:r>
            <a:r>
              <a:rPr lang="nl-BE" sz="2400" dirty="0">
                <a:solidFill>
                  <a:prstClr val="black"/>
                </a:solidFill>
              </a:rPr>
              <a:t> opmaak plan van aanpak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prstClr val="black"/>
                </a:solidFill>
              </a:rPr>
              <a:t>Opgemaakt door de ILV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prstClr val="black"/>
                </a:solidFill>
              </a:rPr>
              <a:t>Goedgekeurd CBS 1/10/2018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prstClr val="black"/>
                </a:solidFill>
              </a:rPr>
              <a:t>Doorgestuurd naar de bevoegde instantie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prstClr val="black"/>
                </a:solidFill>
              </a:rPr>
              <a:t>Verder blijven opvolgen </a:t>
            </a:r>
          </a:p>
          <a:p>
            <a:endParaRPr lang="nl-BE" dirty="0">
              <a:solidFill>
                <a:schemeClr val="tx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  <a:endParaRPr lang="nl-BE" dirty="0"/>
          </a:p>
        </p:txBody>
      </p:sp>
      <p:pic>
        <p:nvPicPr>
          <p:cNvPr id="12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18</a:t>
            </a:fld>
            <a:endParaRPr lang="nl-BE"/>
          </a:p>
        </p:txBody>
      </p:sp>
      <p:pic>
        <p:nvPicPr>
          <p:cNvPr id="6" name="Picture 2" descr="Logo Roosdaal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7561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9491" y="1340768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nl-BE" dirty="0"/>
              <a:t>Lokaal toewijzingsreglement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2780928"/>
            <a:ext cx="8229600" cy="3849291"/>
          </a:xfrm>
        </p:spPr>
        <p:txBody>
          <a:bodyPr>
            <a:normAutofit/>
          </a:bodyPr>
          <a:lstStyle/>
          <a:p>
            <a:pPr lvl="1"/>
            <a:r>
              <a:rPr lang="nl-BE" dirty="0"/>
              <a:t>Zowel de gemeenten als de </a:t>
            </a:r>
            <a:r>
              <a:rPr lang="nl-BE" dirty="0" err="1"/>
              <a:t>OCMW’s</a:t>
            </a:r>
            <a:r>
              <a:rPr lang="nl-BE" dirty="0"/>
              <a:t> keurden de vernieuwde versie van het lokaal toewijzingsreglement goed.</a:t>
            </a:r>
          </a:p>
          <a:p>
            <a:pPr lvl="1"/>
            <a:r>
              <a:rPr lang="nl-BE" dirty="0"/>
              <a:t>SVK </a:t>
            </a:r>
            <a:r>
              <a:rPr lang="nl-BE" dirty="0" err="1"/>
              <a:t>Webra</a:t>
            </a:r>
            <a:r>
              <a:rPr lang="nl-BE" dirty="0"/>
              <a:t> werd uitgesloten uit het vernieuwde reglement. </a:t>
            </a:r>
          </a:p>
          <a:p>
            <a:pPr lvl="1"/>
            <a:r>
              <a:rPr lang="nl-BE" dirty="0"/>
              <a:t>Het volledige document wordt opgestuurd naar Wonen Vlaanderen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19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16" y="406741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725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5768" y="1104158"/>
            <a:ext cx="8229600" cy="1143000"/>
          </a:xfrm>
        </p:spPr>
        <p:txBody>
          <a:bodyPr/>
          <a:lstStyle/>
          <a:p>
            <a:r>
              <a:rPr lang="nl-BE" dirty="0"/>
              <a:t>Woonoverleg Roosdaal 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36710" y="2348880"/>
            <a:ext cx="8229600" cy="39604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altLang="nl-BE" sz="2400" dirty="0"/>
              <a:t>Agentschap Wonen Vlaanderen</a:t>
            </a:r>
          </a:p>
          <a:p>
            <a:pPr>
              <a:lnSpc>
                <a:spcPct val="90000"/>
              </a:lnSpc>
            </a:pPr>
            <a:r>
              <a:rPr lang="nl-BE" altLang="nl-BE" sz="2400" dirty="0"/>
              <a:t> Provincie Vlaams-Brabant, dienst wonen</a:t>
            </a:r>
          </a:p>
          <a:p>
            <a:pPr>
              <a:lnSpc>
                <a:spcPct val="90000"/>
              </a:lnSpc>
            </a:pPr>
            <a:r>
              <a:rPr lang="nl-BE" altLang="nl-BE" sz="2400" dirty="0"/>
              <a:t> OCMW Roosdaal</a:t>
            </a:r>
          </a:p>
          <a:p>
            <a:pPr>
              <a:lnSpc>
                <a:spcPct val="90000"/>
              </a:lnSpc>
            </a:pPr>
            <a:r>
              <a:rPr lang="nl-BE" altLang="nl-BE" sz="2400" dirty="0"/>
              <a:t> Gemeente Roosdaal</a:t>
            </a:r>
          </a:p>
          <a:p>
            <a:pPr>
              <a:lnSpc>
                <a:spcPct val="90000"/>
              </a:lnSpc>
            </a:pPr>
            <a:r>
              <a:rPr lang="nl-BE" altLang="nl-BE" sz="2400" dirty="0"/>
              <a:t> ILV Regionaal Woonbeleid Noord-</a:t>
            </a:r>
            <a:r>
              <a:rPr lang="nl-BE" altLang="nl-BE" sz="2400" dirty="0" err="1"/>
              <a:t>Pajottenland</a:t>
            </a:r>
            <a:endParaRPr lang="nl-BE" altLang="nl-BE" sz="2400" dirty="0"/>
          </a:p>
          <a:p>
            <a:pPr>
              <a:lnSpc>
                <a:spcPct val="90000"/>
              </a:lnSpc>
            </a:pPr>
            <a:r>
              <a:rPr lang="nl-BE" altLang="nl-BE" sz="2400" dirty="0"/>
              <a:t> SHM </a:t>
            </a:r>
            <a:r>
              <a:rPr lang="nl-BE" altLang="nl-BE" sz="2400" dirty="0" err="1"/>
              <a:t>Providentia</a:t>
            </a:r>
            <a:endParaRPr lang="nl-BE" altLang="nl-BE" sz="2400" dirty="0"/>
          </a:p>
          <a:p>
            <a:pPr>
              <a:lnSpc>
                <a:spcPct val="90000"/>
              </a:lnSpc>
            </a:pPr>
            <a:r>
              <a:rPr lang="nl-BE" altLang="nl-BE" sz="2400" dirty="0"/>
              <a:t> SHM Gewestelijke Maatschappij Volkshuisvesting </a:t>
            </a:r>
          </a:p>
          <a:p>
            <a:pPr>
              <a:lnSpc>
                <a:spcPct val="90000"/>
              </a:lnSpc>
            </a:pPr>
            <a:r>
              <a:rPr lang="nl-BE" altLang="nl-BE" sz="2400" dirty="0"/>
              <a:t> SVK </a:t>
            </a:r>
            <a:r>
              <a:rPr lang="nl-BE" altLang="nl-BE" sz="2400" dirty="0" err="1"/>
              <a:t>Webra</a:t>
            </a:r>
            <a:endParaRPr lang="nl-BE" altLang="nl-BE" sz="2400" dirty="0"/>
          </a:p>
          <a:p>
            <a:pPr>
              <a:lnSpc>
                <a:spcPct val="90000"/>
              </a:lnSpc>
              <a:buNone/>
            </a:pPr>
            <a:endParaRPr lang="nl-BE" altLang="nl-BE" sz="2400" dirty="0"/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Font typeface="Arial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  <a:endParaRPr lang="nl-BE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2</a:t>
            </a:fld>
            <a:endParaRPr lang="nl-BE"/>
          </a:p>
        </p:txBody>
      </p:sp>
      <p:pic>
        <p:nvPicPr>
          <p:cNvPr id="2050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612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32725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nl-BE" dirty="0">
                <a:solidFill>
                  <a:prstClr val="black"/>
                </a:solidFill>
              </a:rPr>
              <a:t>Gemeentelijke acties</a:t>
            </a:r>
            <a:endParaRPr lang="nl-BE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tabLst>
                <a:tab pos="180340" algn="l"/>
                <a:tab pos="449580" algn="l"/>
              </a:tabLst>
            </a:pPr>
            <a:r>
              <a:rPr lang="nl-BE" dirty="0"/>
              <a:t>Leegstand</a:t>
            </a:r>
          </a:p>
          <a:p>
            <a:pPr lvl="1">
              <a:lnSpc>
                <a:spcPct val="150000"/>
              </a:lnSpc>
              <a:tabLst>
                <a:tab pos="180340" algn="l"/>
                <a:tab pos="449580" algn="l"/>
              </a:tabLst>
            </a:pPr>
            <a:r>
              <a:rPr lang="nl-BE" dirty="0"/>
              <a:t>Vandaag staan 97 woningen in het leegstandsregister</a:t>
            </a:r>
          </a:p>
          <a:p>
            <a:pPr lvl="1">
              <a:lnSpc>
                <a:spcPct val="150000"/>
              </a:lnSpc>
              <a:tabLst>
                <a:tab pos="180340" algn="l"/>
                <a:tab pos="449580" algn="l"/>
              </a:tabLst>
            </a:pPr>
            <a:r>
              <a:rPr lang="nl-BE" dirty="0"/>
              <a:t>44 hiervan kregen een vrijstelling</a:t>
            </a:r>
          </a:p>
          <a:p>
            <a:pPr marL="0" lvl="0" indent="0">
              <a:lnSpc>
                <a:spcPct val="150000"/>
              </a:lnSpc>
              <a:buNone/>
              <a:tabLst>
                <a:tab pos="180340" algn="l"/>
                <a:tab pos="449580" algn="l"/>
              </a:tabLst>
            </a:pPr>
            <a:r>
              <a:rPr lang="nl-BE" sz="2800" dirty="0"/>
              <a:t>Het gemeentelijk leegstandsreglement wordt herwerkt. </a:t>
            </a:r>
            <a:r>
              <a:rPr lang="nl-BE" sz="2400" dirty="0"/>
              <a:t>	</a:t>
            </a:r>
          </a:p>
          <a:p>
            <a:pPr marL="0" lvl="0" indent="0">
              <a:lnSpc>
                <a:spcPct val="150000"/>
              </a:lnSpc>
              <a:buNone/>
              <a:tabLst>
                <a:tab pos="180340" algn="l"/>
                <a:tab pos="449580" algn="l"/>
              </a:tabLst>
            </a:pPr>
            <a:endParaRPr lang="nl-BE" dirty="0"/>
          </a:p>
          <a:p>
            <a:pPr>
              <a:lnSpc>
                <a:spcPct val="150000"/>
              </a:lnSpc>
              <a:tabLst>
                <a:tab pos="180340" algn="l"/>
                <a:tab pos="449580" algn="l"/>
              </a:tabLst>
            </a:pPr>
            <a:endParaRPr lang="nl-BE" dirty="0"/>
          </a:p>
        </p:txBody>
      </p:sp>
      <p:sp>
        <p:nvSpPr>
          <p:cNvPr id="12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20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58451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000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nl-BE" dirty="0"/>
              <a:t>Verordening meergezinswoningen 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349766"/>
            <a:ext cx="8229600" cy="4525963"/>
          </a:xfrm>
        </p:spPr>
        <p:txBody>
          <a:bodyPr>
            <a:normAutofit/>
          </a:bodyPr>
          <a:lstStyle/>
          <a:p>
            <a:pPr marL="400050" lvl="1" indent="0">
              <a:lnSpc>
                <a:spcPct val="120000"/>
              </a:lnSpc>
              <a:buFont typeface="Wingdings" pitchFamily="2" charset="2"/>
              <a:buNone/>
              <a:defRPr/>
            </a:pPr>
            <a:endParaRPr lang="nl-BE" altLang="nl-BE" sz="1600" dirty="0">
              <a:solidFill>
                <a:prstClr val="black"/>
              </a:solidFill>
            </a:endParaRPr>
          </a:p>
          <a:p>
            <a:endParaRPr lang="nl-BE" sz="2000" dirty="0"/>
          </a:p>
          <a:p>
            <a:pPr lvl="1"/>
            <a:r>
              <a:rPr lang="nl-BE" sz="3200" dirty="0"/>
              <a:t>Hoever staat het met de afbakening van de gebieden?</a:t>
            </a:r>
          </a:p>
          <a:p>
            <a:pPr lvl="1"/>
            <a:r>
              <a:rPr lang="nl-BE" sz="3200" dirty="0"/>
              <a:t>Zijn er plannen om deze verordening opnieuw te agenderen op het </a:t>
            </a:r>
            <a:r>
              <a:rPr lang="nl-BE" sz="3200" dirty="0" err="1"/>
              <a:t>cbs</a:t>
            </a:r>
            <a:r>
              <a:rPr lang="nl-BE" sz="3200" dirty="0"/>
              <a:t>?</a:t>
            </a:r>
          </a:p>
          <a:p>
            <a:pPr lvl="1"/>
            <a:endParaRPr lang="nl-BE" sz="2000" dirty="0"/>
          </a:p>
        </p:txBody>
      </p: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21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089" y="332656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332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nl-BE" sz="4000" dirty="0">
                <a:solidFill>
                  <a:prstClr val="black"/>
                </a:solidFill>
              </a:rPr>
              <a:t>ILV Regionaal Woonbeleid Noord-Pajottenland</a:t>
            </a:r>
            <a:endParaRPr lang="nl-BE" sz="40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349766"/>
            <a:ext cx="8229600" cy="4525963"/>
          </a:xfrm>
        </p:spPr>
        <p:txBody>
          <a:bodyPr>
            <a:normAutofit/>
          </a:bodyPr>
          <a:lstStyle/>
          <a:p>
            <a:pPr marL="400050" lvl="1" indent="0">
              <a:lnSpc>
                <a:spcPct val="120000"/>
              </a:lnSpc>
              <a:buFont typeface="Wingdings" pitchFamily="2" charset="2"/>
              <a:buNone/>
              <a:defRPr/>
            </a:pPr>
            <a:endParaRPr lang="nl-BE" altLang="nl-BE" sz="1600" dirty="0">
              <a:solidFill>
                <a:prstClr val="black"/>
              </a:solidFill>
            </a:endParaRPr>
          </a:p>
          <a:p>
            <a:r>
              <a:rPr lang="nl-BE" sz="2800" dirty="0"/>
              <a:t>Subsidieaanvraag 2020 – 2025</a:t>
            </a:r>
          </a:p>
          <a:p>
            <a:r>
              <a:rPr lang="nl-BE" sz="2000" dirty="0"/>
              <a:t>Principieel akkoord tot verlenging en akkoord tot uitwerken subsidieaanvraag: CBS (na beheerscomité 20/3)</a:t>
            </a:r>
          </a:p>
          <a:p>
            <a:r>
              <a:rPr lang="nl-BE" sz="2000" dirty="0"/>
              <a:t>Uitwerken subsidieaanvraag </a:t>
            </a:r>
          </a:p>
          <a:p>
            <a:r>
              <a:rPr lang="nl-BE" sz="2000" dirty="0"/>
              <a:t>Algemeen directeurs: activiteiten bespreken</a:t>
            </a:r>
          </a:p>
          <a:p>
            <a:r>
              <a:rPr lang="nl-BE" sz="2000" dirty="0"/>
              <a:t>Verkennend overleg Wonen Vlaanderen: 6 mei 2019</a:t>
            </a:r>
          </a:p>
          <a:p>
            <a:r>
              <a:rPr lang="nl-BE" sz="2000" dirty="0"/>
              <a:t>GR en OCMW-raad: Goedkeuring subsidieaanvraag </a:t>
            </a:r>
          </a:p>
          <a:p>
            <a:r>
              <a:rPr lang="nl-BE" sz="2000" dirty="0"/>
              <a:t>Subsidieaanvraag indienen voor 30 juni 2019</a:t>
            </a:r>
          </a:p>
          <a:p>
            <a:r>
              <a:rPr lang="nl-BE" sz="2000" dirty="0"/>
              <a:t>Nasturen GR beslissingen kan (juli en augustus)</a:t>
            </a:r>
          </a:p>
          <a:p>
            <a:pPr lvl="1"/>
            <a:endParaRPr lang="nl-BE" sz="2000" dirty="0"/>
          </a:p>
        </p:txBody>
      </p: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22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089" y="332656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92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6277" y="1104158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nl-BE" sz="3200" dirty="0">
                <a:solidFill>
                  <a:prstClr val="black"/>
                </a:solidFill>
              </a:rPr>
              <a:t>ILV Regionaal Woonbeleid Noord-Pajottenland</a:t>
            </a:r>
            <a:endParaRPr lang="nl-BE" sz="32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712534"/>
              </p:ext>
            </p:extLst>
          </p:nvPr>
        </p:nvGraphicFramePr>
        <p:xfrm>
          <a:off x="617174" y="2132856"/>
          <a:ext cx="755522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8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477">
                <a:tc>
                  <a:txBody>
                    <a:bodyPr/>
                    <a:lstStyle/>
                    <a:p>
                      <a:r>
                        <a:rPr lang="nl-BE" sz="2400" dirty="0"/>
                        <a:t>Thema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BE" sz="2400" dirty="0"/>
                        <a:t>Informeren,</a:t>
                      </a:r>
                      <a:r>
                        <a:rPr lang="nl-BE" sz="2400" baseline="0" dirty="0"/>
                        <a:t> adviseren en begeleiden 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2400" dirty="0"/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BE" sz="2400" dirty="0"/>
                        <a:t>Ondersteunen</a:t>
                      </a:r>
                      <a:r>
                        <a:rPr lang="nl-BE" sz="2400" baseline="0" dirty="0"/>
                        <a:t> private huurmarkt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2400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BE" sz="2400" dirty="0"/>
                        <a:t>Werken</a:t>
                      </a:r>
                      <a:r>
                        <a:rPr lang="nl-BE" sz="2400" baseline="0" dirty="0"/>
                        <a:t> aan woonkwaliteit 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24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BE" sz="2400" dirty="0"/>
                        <a:t>Zorgen</a:t>
                      </a:r>
                      <a:r>
                        <a:rPr lang="nl-BE" sz="2400" baseline="0" dirty="0"/>
                        <a:t> voor een betaalbaar woonaanbod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2400" dirty="0"/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6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BE" sz="2400" dirty="0"/>
                        <a:t>Andere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2400" dirty="0"/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BE" sz="2400" b="1" dirty="0"/>
                        <a:t>TOTAAL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l-BE" sz="2400" b="1" dirty="0"/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23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277223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636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5768" y="1484784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nl-BE" dirty="0">
                <a:solidFill>
                  <a:prstClr val="black"/>
                </a:solidFill>
              </a:rPr>
              <a:t>ILV Regionaal Woonbeleid Noord-</a:t>
            </a:r>
            <a:r>
              <a:rPr lang="nl-BE" dirty="0" err="1">
                <a:solidFill>
                  <a:prstClr val="black"/>
                </a:solidFill>
              </a:rPr>
              <a:t>Pajottenland</a:t>
            </a:r>
            <a:r>
              <a:rPr lang="nl-BE" dirty="0">
                <a:solidFill>
                  <a:prstClr val="black"/>
                </a:solidFill>
              </a:rPr>
              <a:t> </a:t>
            </a:r>
            <a:endParaRPr lang="nl-BE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348880"/>
            <a:ext cx="8686800" cy="3921299"/>
          </a:xfrm>
        </p:spPr>
        <p:txBody>
          <a:bodyPr>
            <a:noAutofit/>
          </a:bodyPr>
          <a:lstStyle/>
          <a:p>
            <a:pPr lvl="0">
              <a:tabLst>
                <a:tab pos="180340" algn="l"/>
                <a:tab pos="449580" algn="l"/>
              </a:tabLst>
            </a:pPr>
            <a:endParaRPr lang="nl-NL" sz="2400" dirty="0"/>
          </a:p>
          <a:p>
            <a:pPr marL="0" indent="0">
              <a:buNone/>
              <a:tabLst>
                <a:tab pos="180340" algn="l"/>
                <a:tab pos="449580" algn="l"/>
              </a:tabLst>
            </a:pPr>
            <a:r>
              <a:rPr lang="nl-BE" sz="1600" dirty="0"/>
              <a:t>		</a:t>
            </a:r>
            <a:r>
              <a:rPr lang="nl-BE" dirty="0"/>
              <a:t>Vlaamse premies </a:t>
            </a:r>
          </a:p>
          <a:p>
            <a:pPr marL="0" indent="0">
              <a:lnSpc>
                <a:spcPct val="150000"/>
              </a:lnSpc>
              <a:buNone/>
              <a:tabLst>
                <a:tab pos="180340" algn="l"/>
                <a:tab pos="449580" algn="l"/>
              </a:tabLst>
            </a:pPr>
            <a:r>
              <a:rPr lang="nl-BE" sz="2400" dirty="0"/>
              <a:t>		</a:t>
            </a:r>
          </a:p>
          <a:p>
            <a:pPr>
              <a:lnSpc>
                <a:spcPct val="150000"/>
              </a:lnSpc>
              <a:tabLst>
                <a:tab pos="180340" algn="l"/>
                <a:tab pos="449580" algn="l"/>
              </a:tabLst>
            </a:pPr>
            <a:endParaRPr lang="nl-BE" sz="2400" dirty="0"/>
          </a:p>
          <a:p>
            <a:pPr lvl="1">
              <a:lnSpc>
                <a:spcPct val="150000"/>
              </a:lnSpc>
              <a:tabLst>
                <a:tab pos="180340" algn="l"/>
                <a:tab pos="449580" algn="l"/>
              </a:tabLst>
            </a:pPr>
            <a:endParaRPr lang="nl-BE" sz="2000" dirty="0"/>
          </a:p>
        </p:txBody>
      </p:sp>
      <p:sp>
        <p:nvSpPr>
          <p:cNvPr id="12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24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277223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8940007"/>
              </p:ext>
            </p:extLst>
          </p:nvPr>
        </p:nvGraphicFramePr>
        <p:xfrm>
          <a:off x="503548" y="3645024"/>
          <a:ext cx="8136904" cy="1877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5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6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9736">
                <a:tc>
                  <a:txBody>
                    <a:bodyPr/>
                    <a:lstStyle/>
                    <a:p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Renovatiepremie</a:t>
                      </a:r>
                      <a:r>
                        <a:rPr lang="nl-BE" sz="2400" baseline="0" dirty="0"/>
                        <a:t> </a:t>
                      </a:r>
                      <a:r>
                        <a:rPr lang="nl-BE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VAP</a:t>
                      </a:r>
                      <a:r>
                        <a:rPr lang="nl-BE" sz="2400" baseline="0" dirty="0"/>
                        <a:t> premie</a:t>
                      </a:r>
                      <a:endParaRPr lang="nl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161">
                <a:tc>
                  <a:txBody>
                    <a:bodyPr/>
                    <a:lstStyle/>
                    <a:p>
                      <a:r>
                        <a:rPr lang="nl-BE" sz="2400" dirty="0"/>
                        <a:t>Goedgekeurd</a:t>
                      </a:r>
                      <a:r>
                        <a:rPr lang="nl-BE" sz="2400" baseline="0" dirty="0"/>
                        <a:t> 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223">
                <a:tc>
                  <a:txBody>
                    <a:bodyPr/>
                    <a:lstStyle/>
                    <a:p>
                      <a:r>
                        <a:rPr lang="nl-BE" sz="2400" dirty="0"/>
                        <a:t>Geweigerd</a:t>
                      </a:r>
                      <a:r>
                        <a:rPr lang="nl-BE" sz="2400" baseline="0" dirty="0"/>
                        <a:t> 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223">
                <a:tc>
                  <a:txBody>
                    <a:bodyPr/>
                    <a:lstStyle/>
                    <a:p>
                      <a:r>
                        <a:rPr lang="nl-BE" sz="2400" dirty="0"/>
                        <a:t>Totaal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458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5768" y="1484784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nl-BE" dirty="0">
                <a:solidFill>
                  <a:prstClr val="black"/>
                </a:solidFill>
              </a:rPr>
              <a:t>ILV Regionaal Woonbeleid Noord-</a:t>
            </a:r>
            <a:r>
              <a:rPr lang="nl-BE" dirty="0" err="1">
                <a:solidFill>
                  <a:prstClr val="black"/>
                </a:solidFill>
              </a:rPr>
              <a:t>Pajottenland</a:t>
            </a:r>
            <a:r>
              <a:rPr lang="nl-BE" dirty="0">
                <a:solidFill>
                  <a:prstClr val="black"/>
                </a:solidFill>
              </a:rPr>
              <a:t> </a:t>
            </a:r>
            <a:endParaRPr lang="nl-BE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348880"/>
            <a:ext cx="8686800" cy="3921299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tabLst>
                <a:tab pos="180340" algn="l"/>
                <a:tab pos="449580" algn="l"/>
              </a:tabLst>
            </a:pPr>
            <a:endParaRPr lang="nl-NL" sz="2400" dirty="0"/>
          </a:p>
          <a:p>
            <a:pPr lvl="0">
              <a:tabLst>
                <a:tab pos="180340" algn="l"/>
                <a:tab pos="449580" algn="l"/>
              </a:tabLst>
            </a:pPr>
            <a:r>
              <a:rPr lang="nl-NL" sz="2400" dirty="0"/>
              <a:t>Afgelopen activiteiten:</a:t>
            </a:r>
          </a:p>
          <a:p>
            <a:pPr marL="0" lvl="0" indent="0">
              <a:buNone/>
              <a:tabLst>
                <a:tab pos="180340" algn="l"/>
                <a:tab pos="449580" algn="l"/>
              </a:tabLst>
            </a:pPr>
            <a:r>
              <a:rPr lang="nl-NL" sz="2400" dirty="0"/>
              <a:t>		28/02/2019: Roosdaal: overleg woonkwaliteit</a:t>
            </a:r>
          </a:p>
          <a:p>
            <a:pPr marL="0" lvl="0" indent="0">
              <a:lnSpc>
                <a:spcPct val="150000"/>
              </a:lnSpc>
              <a:buNone/>
              <a:tabLst>
                <a:tab pos="180340" algn="l"/>
                <a:tab pos="449580" algn="l"/>
              </a:tabLst>
            </a:pPr>
            <a:r>
              <a:rPr lang="nl-NL" sz="2400" dirty="0"/>
              <a:t>		26/03/2019: overleg nood-en doorgangswoningen OCMW</a:t>
            </a:r>
          </a:p>
          <a:p>
            <a:pPr>
              <a:tabLst>
                <a:tab pos="180340" algn="l"/>
                <a:tab pos="449580" algn="l"/>
              </a:tabLst>
            </a:pPr>
            <a:r>
              <a:rPr lang="nl-BE" sz="2400" dirty="0"/>
              <a:t>Toekomstige activiteiten voorjaar 2019</a:t>
            </a:r>
          </a:p>
          <a:p>
            <a:pPr marL="0" indent="0">
              <a:buNone/>
              <a:tabLst>
                <a:tab pos="180340" algn="l"/>
                <a:tab pos="449580" algn="l"/>
              </a:tabLst>
            </a:pPr>
            <a:r>
              <a:rPr lang="nl-BE" sz="2400" dirty="0"/>
              <a:t>		04/04/2019: stuurgroep: Roosdaal </a:t>
            </a:r>
          </a:p>
          <a:p>
            <a:pPr marL="0" indent="0">
              <a:buNone/>
              <a:tabLst>
                <a:tab pos="180340" algn="l"/>
                <a:tab pos="449580" algn="l"/>
              </a:tabLst>
            </a:pPr>
            <a:r>
              <a:rPr lang="nl-BE" sz="2400" dirty="0"/>
              <a:t>		Aanwezigheid van het schepencollege is noodzakelijk!!!!!</a:t>
            </a:r>
          </a:p>
          <a:p>
            <a:pPr marL="0" indent="0">
              <a:buNone/>
              <a:tabLst>
                <a:tab pos="180340" algn="l"/>
                <a:tab pos="449580" algn="l"/>
              </a:tabLst>
            </a:pPr>
            <a:r>
              <a:rPr lang="nl-BE" sz="2400" dirty="0"/>
              <a:t>		</a:t>
            </a:r>
            <a:r>
              <a:rPr lang="nl-BE" sz="1600" dirty="0"/>
              <a:t>		</a:t>
            </a:r>
          </a:p>
          <a:p>
            <a:pPr marL="0" indent="0">
              <a:lnSpc>
                <a:spcPct val="150000"/>
              </a:lnSpc>
              <a:buNone/>
              <a:tabLst>
                <a:tab pos="180340" algn="l"/>
                <a:tab pos="449580" algn="l"/>
              </a:tabLst>
            </a:pPr>
            <a:r>
              <a:rPr lang="nl-BE" sz="2400" dirty="0"/>
              <a:t>		</a:t>
            </a:r>
          </a:p>
          <a:p>
            <a:pPr>
              <a:lnSpc>
                <a:spcPct val="150000"/>
              </a:lnSpc>
              <a:tabLst>
                <a:tab pos="180340" algn="l"/>
                <a:tab pos="449580" algn="l"/>
              </a:tabLst>
            </a:pPr>
            <a:endParaRPr lang="nl-BE" sz="2400" dirty="0"/>
          </a:p>
          <a:p>
            <a:pPr lvl="1">
              <a:lnSpc>
                <a:spcPct val="150000"/>
              </a:lnSpc>
              <a:tabLst>
                <a:tab pos="180340" algn="l"/>
                <a:tab pos="449580" algn="l"/>
              </a:tabLst>
            </a:pPr>
            <a:endParaRPr lang="nl-BE" sz="2000" dirty="0"/>
          </a:p>
        </p:txBody>
      </p:sp>
      <p:sp>
        <p:nvSpPr>
          <p:cNvPr id="12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25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277223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1558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2798" y="2276872"/>
            <a:ext cx="7772400" cy="1470025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prstClr val="black"/>
                </a:solidFill>
              </a:rPr>
              <a:t>Dank voor uw aandacht</a:t>
            </a:r>
            <a:endParaRPr lang="nl-BE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752600"/>
          </a:xfrm>
        </p:spPr>
        <p:txBody>
          <a:bodyPr/>
          <a:lstStyle/>
          <a:p>
            <a:r>
              <a:rPr lang="nl-BE" dirty="0"/>
              <a:t>Datum volgende woonoverleg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26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323" y="277223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65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4297" y="1117824"/>
            <a:ext cx="7772400" cy="1470025"/>
          </a:xfrm>
        </p:spPr>
        <p:txBody>
          <a:bodyPr/>
          <a:lstStyle/>
          <a:p>
            <a:r>
              <a:rPr lang="nl-BE" dirty="0"/>
              <a:t>Agenda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6565676" cy="3433936"/>
          </a:xfrm>
        </p:spPr>
        <p:txBody>
          <a:bodyPr>
            <a:normAutofit fontScale="77500" lnSpcReduction="20000"/>
          </a:bodyPr>
          <a:lstStyle/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altLang="nl-BE" sz="2600" dirty="0">
                <a:solidFill>
                  <a:prstClr val="black"/>
                </a:solidFill>
              </a:rPr>
              <a:t>Sociale huisvesting: 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altLang="nl-BE" sz="2200" dirty="0">
                <a:solidFill>
                  <a:prstClr val="black"/>
                </a:solidFill>
              </a:rPr>
              <a:t>SHM 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altLang="nl-BE" sz="2200" dirty="0">
                <a:solidFill>
                  <a:prstClr val="black"/>
                </a:solidFill>
              </a:rPr>
              <a:t>SVK</a:t>
            </a: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altLang="nl-BE" sz="2600" dirty="0">
                <a:solidFill>
                  <a:prstClr val="black"/>
                </a:solidFill>
              </a:rPr>
              <a:t>Bindend sociaal objectief</a:t>
            </a: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altLang="nl-BE" sz="2600" dirty="0">
                <a:solidFill>
                  <a:prstClr val="black"/>
                </a:solidFill>
              </a:rPr>
              <a:t>OCMW woningen </a:t>
            </a: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altLang="nl-BE" sz="2600" dirty="0">
                <a:solidFill>
                  <a:prstClr val="black"/>
                </a:solidFill>
              </a:rPr>
              <a:t>Voortgangstoets </a:t>
            </a: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altLang="nl-BE" sz="2600" dirty="0">
                <a:solidFill>
                  <a:prstClr val="black"/>
                </a:solidFill>
              </a:rPr>
              <a:t>Lokaal toewijzingsreglement</a:t>
            </a: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altLang="nl-BE" sz="2600" dirty="0">
                <a:solidFill>
                  <a:prstClr val="black"/>
                </a:solidFill>
              </a:rPr>
              <a:t>Gemeentelijke acties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altLang="nl-BE" sz="2600" dirty="0">
                <a:solidFill>
                  <a:prstClr val="black"/>
                </a:solidFill>
              </a:rPr>
              <a:t>Leegstand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altLang="nl-BE" sz="2600" dirty="0">
                <a:solidFill>
                  <a:prstClr val="black"/>
                </a:solidFill>
              </a:rPr>
              <a:t>Verordening meersgezinswoningen</a:t>
            </a:r>
          </a:p>
          <a:p>
            <a:pPr marL="34290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sz="2600" dirty="0">
                <a:solidFill>
                  <a:prstClr val="black"/>
                </a:solidFill>
              </a:rPr>
              <a:t>ILV Regionaal Woonbeleid Noord-</a:t>
            </a:r>
            <a:r>
              <a:rPr lang="nl-BE" sz="2600" dirty="0" err="1">
                <a:solidFill>
                  <a:prstClr val="black"/>
                </a:solidFill>
              </a:rPr>
              <a:t>Pajottenland</a:t>
            </a:r>
            <a:endParaRPr lang="nl-BE" sz="2600" dirty="0">
              <a:solidFill>
                <a:prstClr val="black"/>
              </a:solidFill>
            </a:endParaRPr>
          </a:p>
          <a:p>
            <a:pPr marL="34290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sz="2600" dirty="0">
                <a:solidFill>
                  <a:prstClr val="black"/>
                </a:solidFill>
              </a:rPr>
              <a:t>Varia </a:t>
            </a: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  <a:p>
            <a:pPr marL="342900" lvl="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nl-BE" altLang="nl-BE" sz="2400" dirty="0">
              <a:solidFill>
                <a:prstClr val="black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Woonoverleg Roosdaal 1 april 2019</a:t>
            </a:r>
            <a:endParaRPr lang="nl-BE" dirty="0"/>
          </a:p>
        </p:txBody>
      </p:sp>
      <p:pic>
        <p:nvPicPr>
          <p:cNvPr id="12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3</a:t>
            </a:fld>
            <a:endParaRPr lang="nl-BE"/>
          </a:p>
        </p:txBody>
      </p:sp>
      <p:pic>
        <p:nvPicPr>
          <p:cNvPr id="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408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32725"/>
            <a:ext cx="8229600" cy="928123"/>
          </a:xfrm>
          <a:noFill/>
        </p:spPr>
        <p:txBody>
          <a:bodyPr/>
          <a:lstStyle/>
          <a:p>
            <a:r>
              <a:rPr lang="nl-BE" dirty="0"/>
              <a:t>SHM </a:t>
            </a:r>
            <a:r>
              <a:rPr lang="nl-BE" dirty="0" err="1"/>
              <a:t>Providentia</a:t>
            </a:r>
            <a:r>
              <a:rPr lang="nl-BE" dirty="0"/>
              <a:t>: wachtlijst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32448"/>
          </a:xfrm>
        </p:spPr>
        <p:txBody>
          <a:bodyPr>
            <a:normAutofit/>
          </a:bodyPr>
          <a:lstStyle/>
          <a:p>
            <a:pPr lvl="0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nl-BE" sz="2400" dirty="0">
                <a:solidFill>
                  <a:prstClr val="black"/>
                </a:solidFill>
              </a:rPr>
              <a:t>Wachtlijst kandidaten met keuzegemeente Roosdaal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  <a:defRPr/>
            </a:pPr>
            <a:endParaRPr lang="nl-BE" sz="1600" dirty="0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380570"/>
              </p:ext>
            </p:extLst>
          </p:nvPr>
        </p:nvGraphicFramePr>
        <p:xfrm>
          <a:off x="1475656" y="2492896"/>
          <a:ext cx="6619139" cy="303610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34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338">
                <a:tc>
                  <a:txBody>
                    <a:bodyPr/>
                    <a:lstStyle/>
                    <a:p>
                      <a:r>
                        <a:rPr lang="nl-BE" dirty="0"/>
                        <a:t>Inwoners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Aantal kandidaat-huurders 9/2017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Aantal kandidaat</a:t>
                      </a:r>
                      <a:r>
                        <a:rPr lang="nl-BE" baseline="0" dirty="0"/>
                        <a:t>-huurders 12/2018 </a:t>
                      </a:r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338">
                <a:tc>
                  <a:txBody>
                    <a:bodyPr/>
                    <a:lstStyle/>
                    <a:p>
                      <a:r>
                        <a:rPr lang="nl-BE" dirty="0"/>
                        <a:t>Roosdaal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 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338">
                <a:tc>
                  <a:txBody>
                    <a:bodyPr/>
                    <a:lstStyle/>
                    <a:p>
                      <a:r>
                        <a:rPr lang="nl-BE" dirty="0"/>
                        <a:t>Werkgebied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412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338">
                <a:tc>
                  <a:txBody>
                    <a:bodyPr/>
                    <a:lstStyle/>
                    <a:p>
                      <a:r>
                        <a:rPr lang="nl-BE" dirty="0"/>
                        <a:t>Vlaanderen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179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338">
                <a:tc>
                  <a:txBody>
                    <a:bodyPr/>
                    <a:lstStyle/>
                    <a:p>
                      <a:r>
                        <a:rPr lang="nl-BE" dirty="0"/>
                        <a:t>Brussel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338">
                <a:tc>
                  <a:txBody>
                    <a:bodyPr/>
                    <a:lstStyle/>
                    <a:p>
                      <a:r>
                        <a:rPr lang="nl-BE" dirty="0"/>
                        <a:t>Wallonië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338">
                <a:tc>
                  <a:txBody>
                    <a:bodyPr/>
                    <a:lstStyle/>
                    <a:p>
                      <a:r>
                        <a:rPr lang="nl-BE" b="1" dirty="0"/>
                        <a:t>TOTAAL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b="1" dirty="0"/>
                        <a:t>454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b="1" dirty="0"/>
                        <a:t>679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4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372902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69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32725"/>
            <a:ext cx="8229600" cy="1143000"/>
          </a:xfrm>
          <a:noFill/>
        </p:spPr>
        <p:txBody>
          <a:bodyPr/>
          <a:lstStyle/>
          <a:p>
            <a:r>
              <a:rPr lang="nl-BE" dirty="0"/>
              <a:t>SHM </a:t>
            </a:r>
            <a:r>
              <a:rPr lang="nl-BE" dirty="0" err="1"/>
              <a:t>Providentia</a:t>
            </a:r>
            <a:r>
              <a:rPr lang="nl-BE" dirty="0"/>
              <a:t>: wachtlijst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40771" y="2060848"/>
            <a:ext cx="8229600" cy="3705275"/>
          </a:xfrm>
        </p:spPr>
        <p:txBody>
          <a:bodyPr>
            <a:normAutofit/>
          </a:bodyPr>
          <a:lstStyle/>
          <a:p>
            <a:pPr lvl="0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nl-BE" sz="2400" dirty="0">
                <a:solidFill>
                  <a:prstClr val="black"/>
                </a:solidFill>
              </a:rPr>
              <a:t>Kandidaat-huurders volgens keuze van type en slaapkamers: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  <a:defRPr/>
            </a:pPr>
            <a:r>
              <a:rPr lang="nl-BE" sz="2000" dirty="0">
                <a:solidFill>
                  <a:prstClr val="black"/>
                </a:solidFill>
              </a:rPr>
              <a:t>(Bijna iedere kandidaat maakt 2 keuzes)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  <a:defRPr/>
            </a:pPr>
            <a:endParaRPr lang="nl-BE" sz="2000" dirty="0">
              <a:solidFill>
                <a:prstClr val="black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nl-BE" sz="2000" dirty="0">
                <a:solidFill>
                  <a:prstClr val="black"/>
                </a:solidFill>
              </a:rPr>
              <a:t>Appartement en woningen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  <a:defRPr/>
            </a:pPr>
            <a:endParaRPr lang="nl-BE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844373"/>
              </p:ext>
            </p:extLst>
          </p:nvPr>
        </p:nvGraphicFramePr>
        <p:xfrm>
          <a:off x="755575" y="4005064"/>
          <a:ext cx="7433224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80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70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2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22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17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0 </a:t>
                      </a:r>
                      <a:r>
                        <a:rPr lang="nl-BE" dirty="0" err="1"/>
                        <a:t>slpk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1 </a:t>
                      </a:r>
                      <a:r>
                        <a:rPr lang="nl-BE" dirty="0" err="1"/>
                        <a:t>slpk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2 </a:t>
                      </a:r>
                      <a:r>
                        <a:rPr lang="nl-BE" dirty="0" err="1"/>
                        <a:t>slpk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3 </a:t>
                      </a:r>
                      <a:r>
                        <a:rPr lang="nl-BE" dirty="0" err="1"/>
                        <a:t>slpk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4 </a:t>
                      </a:r>
                      <a:r>
                        <a:rPr lang="nl-BE" dirty="0" err="1"/>
                        <a:t>slpk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5 </a:t>
                      </a:r>
                      <a:r>
                        <a:rPr lang="nl-BE" dirty="0" err="1"/>
                        <a:t>slpk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TOTAAL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app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352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769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Woning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5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663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32725"/>
            <a:ext cx="8229600" cy="1143000"/>
          </a:xfrm>
          <a:noFill/>
        </p:spPr>
        <p:txBody>
          <a:bodyPr/>
          <a:lstStyle/>
          <a:p>
            <a:r>
              <a:rPr lang="nl-BE" dirty="0"/>
              <a:t>SHM </a:t>
            </a:r>
            <a:r>
              <a:rPr lang="nl-BE" dirty="0" err="1"/>
              <a:t>Providentia</a:t>
            </a:r>
            <a:r>
              <a:rPr lang="nl-BE" dirty="0"/>
              <a:t>: wachtlijst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40771" y="2060848"/>
            <a:ext cx="8229600" cy="3705275"/>
          </a:xfrm>
        </p:spPr>
        <p:txBody>
          <a:bodyPr>
            <a:normAutofit/>
          </a:bodyPr>
          <a:lstStyle/>
          <a:p>
            <a:pPr lvl="0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endParaRPr lang="nl-BE" sz="2400" dirty="0">
              <a:solidFill>
                <a:prstClr val="black"/>
              </a:solidFill>
            </a:endParaRPr>
          </a:p>
          <a:p>
            <a:pPr lvl="0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nl-BE" sz="2400" dirty="0">
                <a:solidFill>
                  <a:prstClr val="black"/>
                </a:solidFill>
              </a:rPr>
              <a:t>Verhuring in de gemeente Roosdaal: prior sociale huur</a:t>
            </a:r>
            <a:endParaRPr lang="nl-BE" sz="2000" dirty="0">
              <a:solidFill>
                <a:prstClr val="black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  <a:defRPr/>
            </a:pPr>
            <a:endParaRPr lang="nl-BE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558965"/>
              </p:ext>
            </p:extLst>
          </p:nvPr>
        </p:nvGraphicFramePr>
        <p:xfrm>
          <a:off x="1187624" y="3573016"/>
          <a:ext cx="5910169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4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5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Prior</a:t>
                      </a:r>
                      <a:r>
                        <a:rPr lang="nl-BE" baseline="0" dirty="0"/>
                        <a:t> 4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Prior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Prior mutatie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Totaal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Roosdaal</a:t>
                      </a:r>
                      <a:r>
                        <a:rPr lang="nl-BE" baseline="0" dirty="0"/>
                        <a:t> 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6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312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32725"/>
            <a:ext cx="8229600" cy="1143000"/>
          </a:xfrm>
          <a:noFill/>
        </p:spPr>
        <p:txBody>
          <a:bodyPr>
            <a:normAutofit fontScale="90000"/>
          </a:bodyPr>
          <a:lstStyle/>
          <a:p>
            <a:r>
              <a:rPr lang="nl-BE" dirty="0"/>
              <a:t>SHM </a:t>
            </a:r>
            <a:r>
              <a:rPr lang="nl-BE" dirty="0" err="1"/>
              <a:t>Providentia</a:t>
            </a:r>
            <a:r>
              <a:rPr lang="nl-BE" dirty="0"/>
              <a:t>: geplande projecten 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705275"/>
          </a:xfrm>
        </p:spPr>
        <p:txBody>
          <a:bodyPr>
            <a:normAutofit fontScale="92500" lnSpcReduction="20000"/>
          </a:bodyPr>
          <a:lstStyle/>
          <a:p>
            <a:pPr lvl="1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l-BE" sz="2400" b="1" dirty="0" err="1">
                <a:solidFill>
                  <a:prstClr val="black"/>
                </a:solidFill>
              </a:rPr>
              <a:t>Derrevoortstraat</a:t>
            </a:r>
            <a:r>
              <a:rPr lang="nl-BE" sz="2400" dirty="0">
                <a:solidFill>
                  <a:prstClr val="black"/>
                </a:solidFill>
              </a:rPr>
              <a:t>: 16 koopwoningen en 7 huurwoningen </a:t>
            </a:r>
          </a:p>
          <a:p>
            <a:pPr lvl="1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l-BE" sz="2400" b="1" dirty="0" err="1">
                <a:solidFill>
                  <a:prstClr val="black"/>
                </a:solidFill>
              </a:rPr>
              <a:t>Lombeekstraat</a:t>
            </a:r>
            <a:r>
              <a:rPr lang="nl-BE" sz="2400" dirty="0">
                <a:solidFill>
                  <a:prstClr val="black"/>
                </a:solidFill>
              </a:rPr>
              <a:t> : 6 huurwoningen, afbreken en vervangen door nieuwbouw (hoeveel extra woonentiteiten?)</a:t>
            </a:r>
          </a:p>
          <a:p>
            <a:pPr lvl="1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l-BE" sz="2400" b="1" dirty="0" err="1">
                <a:solidFill>
                  <a:prstClr val="black"/>
                </a:solidFill>
              </a:rPr>
              <a:t>Borchtlombeek</a:t>
            </a:r>
            <a:r>
              <a:rPr lang="nl-BE" sz="2400" dirty="0">
                <a:solidFill>
                  <a:prstClr val="black"/>
                </a:solidFill>
              </a:rPr>
              <a:t>: Abeelstraat: grond is verworven, 25 woonentiteiten: nog geen verdeling koop– huur woningen </a:t>
            </a:r>
          </a:p>
          <a:p>
            <a:pPr lvl="1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l-BE" sz="2400" b="1" dirty="0" err="1">
                <a:solidFill>
                  <a:prstClr val="black"/>
                </a:solidFill>
              </a:rPr>
              <a:t>Pamel</a:t>
            </a:r>
            <a:r>
              <a:rPr lang="nl-BE" sz="2400" dirty="0">
                <a:solidFill>
                  <a:prstClr val="black"/>
                </a:solidFill>
              </a:rPr>
              <a:t>: Gasthuisstraat 10: 10 bestaande huurwoningen, op korte termijn vervanging (mogelijks verdubbeling)</a:t>
            </a:r>
          </a:p>
          <a:p>
            <a:pPr lvl="1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l-BE" sz="2400" b="1" dirty="0">
                <a:solidFill>
                  <a:prstClr val="black"/>
                </a:solidFill>
              </a:rPr>
              <a:t>Hoogstraat</a:t>
            </a:r>
            <a:r>
              <a:rPr lang="nl-BE" sz="2400" dirty="0">
                <a:solidFill>
                  <a:prstClr val="black"/>
                </a:solidFill>
              </a:rPr>
              <a:t> (</a:t>
            </a:r>
            <a:r>
              <a:rPr lang="nl-BE" sz="2400" dirty="0" err="1">
                <a:solidFill>
                  <a:prstClr val="black"/>
                </a:solidFill>
              </a:rPr>
              <a:t>Kattem</a:t>
            </a:r>
            <a:r>
              <a:rPr lang="nl-BE" sz="2400" dirty="0">
                <a:solidFill>
                  <a:prstClr val="black"/>
                </a:solidFill>
              </a:rPr>
              <a:t>): </a:t>
            </a:r>
            <a:r>
              <a:rPr lang="nl-NL" sz="2400" dirty="0"/>
              <a:t>Private ontwikkelaars in de omliggende gebieden. Door middel van grondruil, zou een betere sociale mix kunnen gerealiseerd worden. Afwachten voortgang private ontwikkelaars. </a:t>
            </a:r>
            <a:endParaRPr lang="nl-BE" sz="2400" dirty="0">
              <a:solidFill>
                <a:prstClr val="black"/>
              </a:solidFill>
            </a:endParaRPr>
          </a:p>
          <a:p>
            <a:pPr marL="2286000" lvl="5" indent="0" eaLnBrk="0" fontAlgn="base" hangingPunct="0">
              <a:spcAft>
                <a:spcPct val="0"/>
              </a:spcAft>
              <a:buNone/>
              <a:defRPr/>
            </a:pPr>
            <a:r>
              <a:rPr lang="nl-BE" sz="2400" dirty="0">
                <a:solidFill>
                  <a:prstClr val="black"/>
                </a:solidFill>
              </a:rPr>
              <a:t> 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  <a:defRPr/>
            </a:pPr>
            <a:endParaRPr lang="nl-BE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7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9708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5768" y="1412776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nl-BE" dirty="0"/>
              <a:t>SHM </a:t>
            </a:r>
            <a:r>
              <a:rPr lang="nl-BE" dirty="0" err="1"/>
              <a:t>Providentia</a:t>
            </a:r>
            <a:r>
              <a:rPr lang="nl-BE" dirty="0"/>
              <a:t>: renovaties 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36888" y="2996952"/>
            <a:ext cx="8229600" cy="3705275"/>
          </a:xfrm>
        </p:spPr>
        <p:txBody>
          <a:bodyPr>
            <a:normAutofit/>
          </a:bodyPr>
          <a:lstStyle/>
          <a:p>
            <a:pPr lvl="1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l-BE" sz="2400" dirty="0">
                <a:solidFill>
                  <a:prstClr val="black"/>
                </a:solidFill>
              </a:rPr>
              <a:t>Steenmeersstraat:	Dakisolatie: 2018</a:t>
            </a:r>
          </a:p>
          <a:p>
            <a:pPr marL="0" indent="0">
              <a:buNone/>
            </a:pPr>
            <a:r>
              <a:rPr lang="nl-BE" sz="2400" dirty="0">
                <a:solidFill>
                  <a:prstClr val="black"/>
                </a:solidFill>
              </a:rPr>
              <a:t>				Dakgoten en regenpijpen worden 				vernieuwd.</a:t>
            </a: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8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1253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32725"/>
            <a:ext cx="8229600" cy="1143000"/>
          </a:xfrm>
          <a:noFill/>
        </p:spPr>
        <p:txBody>
          <a:bodyPr/>
          <a:lstStyle/>
          <a:p>
            <a:r>
              <a:rPr lang="nl-BE" dirty="0"/>
              <a:t>SHM </a:t>
            </a:r>
            <a:r>
              <a:rPr lang="nl-BE" dirty="0" err="1"/>
              <a:t>Providentia</a:t>
            </a:r>
            <a:r>
              <a:rPr lang="nl-BE" dirty="0"/>
              <a:t>: koopwoningen 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445768" y="2636912"/>
            <a:ext cx="8229600" cy="3705275"/>
          </a:xfrm>
        </p:spPr>
        <p:txBody>
          <a:bodyPr>
            <a:normAutofit/>
          </a:bodyPr>
          <a:lstStyle/>
          <a:p>
            <a:pPr lvl="0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</a:rPr>
              <a:t>Aantal kandidaten voor koopwoningen: </a:t>
            </a:r>
          </a:p>
          <a:p>
            <a:pPr lvl="1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nl-BE" sz="2400" dirty="0">
                <a:solidFill>
                  <a:prstClr val="black"/>
                </a:solidFill>
              </a:rPr>
              <a:t> kandidaten: … kandidaten (werkingsgebied </a:t>
            </a:r>
            <a:r>
              <a:rPr lang="nl-BE" sz="2400" dirty="0" err="1">
                <a:solidFill>
                  <a:prstClr val="black"/>
                </a:solidFill>
              </a:rPr>
              <a:t>Providentia</a:t>
            </a:r>
            <a:r>
              <a:rPr lang="nl-BE" sz="2400" dirty="0">
                <a:solidFill>
                  <a:prstClr val="black"/>
                </a:solidFill>
              </a:rPr>
              <a:t>)</a:t>
            </a:r>
          </a:p>
          <a:p>
            <a:pPr lvl="1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nl-BE" sz="2400" dirty="0">
                <a:solidFill>
                  <a:prstClr val="black"/>
                </a:solidFill>
              </a:rPr>
              <a:t> daarvan wonen in Roosdaal: … kandidaten 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  <a:defRPr/>
            </a:pPr>
            <a:endParaRPr lang="nl-BE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  <a:defRPr/>
            </a:pPr>
            <a:endParaRPr lang="nl-BE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l-BE">
                <a:solidFill>
                  <a:prstClr val="black">
                    <a:tint val="75000"/>
                  </a:prstClr>
                </a:solidFill>
              </a:rPr>
              <a:t>Woonoverleg Roosdaal 1 april 2019</a:t>
            </a:r>
            <a:endParaRPr lang="nl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86" y="167196"/>
            <a:ext cx="91139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276" y="231921"/>
            <a:ext cx="990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echte verbindingslijn 10"/>
          <p:cNvCxnSpPr/>
          <p:nvPr/>
        </p:nvCxnSpPr>
        <p:spPr>
          <a:xfrm>
            <a:off x="0" y="1124632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0" y="6093296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" descr="http://www2.vlaanderen.be/pps/afbeeldingen/VO_leeu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8" y="0"/>
            <a:ext cx="895262" cy="112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8464"/>
            <a:ext cx="635212" cy="101569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E730-C2DA-4A76-909F-48DFD95C4DF5}" type="slidenum">
              <a:rPr lang="nl-BE" smtClean="0"/>
              <a:t>9</a:t>
            </a:fld>
            <a:endParaRPr lang="nl-BE"/>
          </a:p>
        </p:txBody>
      </p:sp>
      <p:pic>
        <p:nvPicPr>
          <p:cNvPr id="16" name="Picture 2" descr="Logo Roosda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404664"/>
            <a:ext cx="1657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2341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9443</TotalTime>
  <Words>999</Words>
  <Application>Microsoft Office PowerPoint</Application>
  <PresentationFormat>Diavoorstelling (4:3)</PresentationFormat>
  <Paragraphs>425</Paragraphs>
  <Slides>26</Slides>
  <Notes>26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Kantoorthema</vt:lpstr>
      <vt:lpstr>Woonoverleg Roosdaal </vt:lpstr>
      <vt:lpstr>Woonoverleg Roosdaal </vt:lpstr>
      <vt:lpstr>Agenda </vt:lpstr>
      <vt:lpstr>SHM Providentia: wachtlijst</vt:lpstr>
      <vt:lpstr>SHM Providentia: wachtlijst</vt:lpstr>
      <vt:lpstr>SHM Providentia: wachtlijst</vt:lpstr>
      <vt:lpstr>SHM Providentia: geplande projecten </vt:lpstr>
      <vt:lpstr>SHM Providentia: renovaties </vt:lpstr>
      <vt:lpstr>SHM Providentia: koopwoningen </vt:lpstr>
      <vt:lpstr>SHM Providentia: bescheiden woonaanbod en versnelde toewijzing </vt:lpstr>
      <vt:lpstr>SHM Providentia:  verhuren buiten het sociaal huurstelsel</vt:lpstr>
      <vt:lpstr> </vt:lpstr>
      <vt:lpstr> SVK Webra      Specifiek voor kandidaten die Roosdaal als woonplaats voorkeur hebben opgegeven  (appartement en woning) </vt:lpstr>
      <vt:lpstr>SVK Webra      </vt:lpstr>
      <vt:lpstr>SVK Pro:</vt:lpstr>
      <vt:lpstr>BSO nulmeting </vt:lpstr>
      <vt:lpstr> Woningen OCMW en gemeente      </vt:lpstr>
      <vt:lpstr>Voortgangstoets  </vt:lpstr>
      <vt:lpstr>Lokaal toewijzingsreglement</vt:lpstr>
      <vt:lpstr>Gemeentelijke acties</vt:lpstr>
      <vt:lpstr>Verordening meergezinswoningen </vt:lpstr>
      <vt:lpstr>ILV Regionaal Woonbeleid Noord-Pajottenland</vt:lpstr>
      <vt:lpstr>ILV Regionaal Woonbeleid Noord-Pajottenland</vt:lpstr>
      <vt:lpstr>ILV Regionaal Woonbeleid Noord-Pajottenland </vt:lpstr>
      <vt:lpstr>ILV Regionaal Woonbeleid Noord-Pajottenland </vt:lpstr>
      <vt:lpstr>Dank voor uw aandacht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Sofie DE MARS</dc:creator>
  <cp:lastModifiedBy>Lydia Bulté</cp:lastModifiedBy>
  <cp:revision>363</cp:revision>
  <cp:lastPrinted>2018-10-17T07:12:42Z</cp:lastPrinted>
  <dcterms:created xsi:type="dcterms:W3CDTF">2013-11-07T16:45:32Z</dcterms:created>
  <dcterms:modified xsi:type="dcterms:W3CDTF">2019-04-23T07:59:02Z</dcterms:modified>
</cp:coreProperties>
</file>